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60" r:id="rId5"/>
    <p:sldId id="258" r:id="rId6"/>
    <p:sldId id="259" r:id="rId7"/>
    <p:sldId id="265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helszki Norbert" initials="UN" lastIdx="1" clrIdx="0">
    <p:extLst>
      <p:ext uri="{19B8F6BF-5375-455C-9EA6-DF929625EA0E}">
        <p15:presenceInfo xmlns:p15="http://schemas.microsoft.com/office/powerpoint/2012/main" userId="61b760a62353b0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7DA8-70F1-4854-8375-960E359B07BB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A366-68BD-48BB-A02E-EC32AA1D1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23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7DA8-70F1-4854-8375-960E359B07BB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A366-68BD-48BB-A02E-EC32AA1D1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06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703F7DA8-70F1-4854-8375-960E359B07BB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81EA366-68BD-48BB-A02E-EC32AA1D1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69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7DA8-70F1-4854-8375-960E359B07BB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A366-68BD-48BB-A02E-EC32AA1D1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19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3F7DA8-70F1-4854-8375-960E359B07BB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1EA366-68BD-48BB-A02E-EC32AA1D1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14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7DA8-70F1-4854-8375-960E359B07BB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A366-68BD-48BB-A02E-EC32AA1D1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67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7DA8-70F1-4854-8375-960E359B07BB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A366-68BD-48BB-A02E-EC32AA1D1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80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7DA8-70F1-4854-8375-960E359B07BB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A366-68BD-48BB-A02E-EC32AA1D1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21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7DA8-70F1-4854-8375-960E359B07BB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A366-68BD-48BB-A02E-EC32AA1D1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24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7DA8-70F1-4854-8375-960E359B07BB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A366-68BD-48BB-A02E-EC32AA1D1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77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7DA8-70F1-4854-8375-960E359B07BB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A366-68BD-48BB-A02E-EC32AA1D1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70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03F7DA8-70F1-4854-8375-960E359B07BB}" type="datetimeFigureOut">
              <a:rPr lang="en-US" smtClean="0"/>
              <a:t>01/11/2018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81EA366-68BD-48BB-A02E-EC32AA1D1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28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435" y="2504049"/>
            <a:ext cx="11471565" cy="1739347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Észtország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22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893" y="0"/>
            <a:ext cx="1340189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7703" y="0"/>
            <a:ext cx="6322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Sangaste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10000"/>
                  </a:schemeClr>
                </a:solidFill>
              </a:rPr>
              <a:t>várat</a:t>
            </a:r>
            <a:r>
              <a:rPr lang="hu-HU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Friedrich Georg Magnus von Berg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gróf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építtetett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1874-1882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között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az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angol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Windsori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kastély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mintájára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12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42" y="-146898"/>
            <a:ext cx="9784080" cy="1508760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Köszönések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0412251">
            <a:off x="334612" y="5056288"/>
            <a:ext cx="2586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Szia</a:t>
            </a:r>
            <a:r>
              <a:rPr lang="en-US" sz="2800" dirty="0" smtClean="0"/>
              <a:t> = </a:t>
            </a:r>
            <a:r>
              <a:rPr lang="en-US" sz="2800" dirty="0" err="1" smtClean="0"/>
              <a:t>Tere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 rot="552046">
            <a:off x="8048862" y="867666"/>
            <a:ext cx="4127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Üdvözlöm</a:t>
            </a:r>
            <a:r>
              <a:rPr lang="en-US" sz="2800" dirty="0" smtClean="0"/>
              <a:t> = </a:t>
            </a:r>
            <a:r>
              <a:rPr lang="en-US" sz="2800" dirty="0" err="1" smtClean="0"/>
              <a:t>Teretulnud</a:t>
            </a:r>
            <a:r>
              <a:rPr lang="hu-HU" sz="2800" dirty="0" smtClean="0"/>
              <a:t>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 rot="246992">
            <a:off x="5023804" y="3169001"/>
            <a:ext cx="2808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Viszlát </a:t>
            </a:r>
            <a:r>
              <a:rPr lang="en-US" sz="2800" dirty="0" smtClean="0"/>
              <a:t>= </a:t>
            </a:r>
            <a:r>
              <a:rPr lang="hu-HU" sz="2800" dirty="0" smtClean="0"/>
              <a:t>Hüvesti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6639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9" y="-123836"/>
            <a:ext cx="9696994" cy="6981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194" y="300445"/>
            <a:ext cx="531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tx2">
                    <a:lumMod val="10000"/>
                  </a:schemeClr>
                </a:solidFill>
              </a:rPr>
              <a:t>Az ország 15 megyére van felosztva 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35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DOMBORZATA</a:t>
            </a:r>
            <a:r>
              <a:rPr lang="hu-HU" dirty="0" smtClean="0">
                <a:solidFill>
                  <a:schemeClr val="bg1"/>
                </a:solidFill>
              </a:rPr>
              <a:t>	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264899"/>
            <a:ext cx="9784080" cy="4206240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Felszínét a legutóbbi jégkorszak alakította hullámos alfölddé</a:t>
            </a:r>
            <a:r>
              <a:rPr lang="hu-HU" sz="2400" dirty="0" smtClean="0"/>
              <a:t>.</a:t>
            </a:r>
          </a:p>
          <a:p>
            <a:r>
              <a:rPr lang="hu-HU" sz="2400" dirty="0" smtClean="0"/>
              <a:t> </a:t>
            </a:r>
            <a:r>
              <a:rPr lang="hu-HU" sz="2400" dirty="0"/>
              <a:t>Átlagos magassága 100 m-nél is alacsonyabb. </a:t>
            </a:r>
            <a:endParaRPr lang="hu-HU" sz="2400" dirty="0" smtClean="0"/>
          </a:p>
          <a:p>
            <a:r>
              <a:rPr lang="hu-HU" sz="2400" dirty="0" smtClean="0"/>
              <a:t>Legmagasabb </a:t>
            </a:r>
            <a:r>
              <a:rPr lang="hu-HU" sz="2400" dirty="0"/>
              <a:t>pontja a 318 m magas Suur Munamägi. </a:t>
            </a:r>
            <a:endParaRPr lang="hu-HU" sz="2400" dirty="0" smtClean="0"/>
          </a:p>
          <a:p>
            <a:r>
              <a:rPr lang="hu-HU" sz="2400" dirty="0" smtClean="0"/>
              <a:t>A </a:t>
            </a:r>
            <a:r>
              <a:rPr lang="hu-HU" sz="2400" dirty="0"/>
              <a:t>két legnagyobb szigete </a:t>
            </a:r>
            <a:r>
              <a:rPr lang="hu-HU" sz="2400" dirty="0" smtClean="0"/>
              <a:t>Hiiumaa </a:t>
            </a:r>
            <a:r>
              <a:rPr lang="hu-HU" sz="2400" dirty="0"/>
              <a:t>és Saaremaa fűvel </a:t>
            </a:r>
            <a:r>
              <a:rPr lang="hu-HU" sz="2400" dirty="0" smtClean="0"/>
              <a:t>borított.</a:t>
            </a:r>
          </a:p>
          <a:p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ország</a:t>
            </a:r>
            <a:r>
              <a:rPr lang="en-US" sz="2400" dirty="0"/>
              <a:t> </a:t>
            </a:r>
            <a:r>
              <a:rPr lang="en-US" sz="2400" dirty="0" err="1"/>
              <a:t>jégvájta</a:t>
            </a:r>
            <a:r>
              <a:rPr lang="en-US" sz="2400" dirty="0"/>
              <a:t> </a:t>
            </a:r>
            <a:r>
              <a:rPr lang="en-US" sz="2400" dirty="0" err="1"/>
              <a:t>sekély</a:t>
            </a:r>
            <a:r>
              <a:rPr lang="en-US" sz="2400" dirty="0"/>
              <a:t> </a:t>
            </a:r>
            <a:r>
              <a:rPr lang="en-US" sz="2400" dirty="0" err="1"/>
              <a:t>tavainak</a:t>
            </a:r>
            <a:r>
              <a:rPr lang="en-US" sz="2400" dirty="0"/>
              <a:t> </a:t>
            </a:r>
            <a:r>
              <a:rPr lang="en-US" sz="2400" dirty="0" err="1"/>
              <a:t>nagy</a:t>
            </a:r>
            <a:r>
              <a:rPr lang="en-US" sz="2400" dirty="0"/>
              <a:t> </a:t>
            </a:r>
            <a:r>
              <a:rPr lang="en-US" sz="2400" dirty="0" err="1"/>
              <a:t>része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idők</a:t>
            </a:r>
            <a:r>
              <a:rPr lang="en-US" sz="2400" dirty="0"/>
              <a:t> </a:t>
            </a:r>
            <a:r>
              <a:rPr lang="en-US" sz="2400" dirty="0" err="1"/>
              <a:t>során</a:t>
            </a:r>
            <a:r>
              <a:rPr lang="en-US" sz="2400" dirty="0"/>
              <a:t> </a:t>
            </a:r>
            <a:r>
              <a:rPr lang="en-US" sz="2400" dirty="0" err="1"/>
              <a:t>feltöltődött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elmocsarasodott</a:t>
            </a:r>
            <a:r>
              <a:rPr lang="en-US" sz="2400" dirty="0"/>
              <a:t>, </a:t>
            </a:r>
            <a:r>
              <a:rPr lang="en-US" sz="2400" dirty="0" err="1"/>
              <a:t>jelenleg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ország</a:t>
            </a:r>
            <a:r>
              <a:rPr lang="en-US" sz="2400" dirty="0"/>
              <a:t> </a:t>
            </a:r>
            <a:r>
              <a:rPr lang="en-US" sz="2400" dirty="0" err="1"/>
              <a:t>fele</a:t>
            </a:r>
            <a:r>
              <a:rPr lang="en-US" sz="2400" dirty="0"/>
              <a:t> </a:t>
            </a:r>
            <a:r>
              <a:rPr lang="en-US" sz="2400" dirty="0" err="1"/>
              <a:t>lápvidék</a:t>
            </a:r>
            <a:r>
              <a:rPr lang="en-US" sz="2400" dirty="0"/>
              <a:t>. </a:t>
            </a:r>
            <a:endParaRPr lang="hu-HU" sz="2400" dirty="0" smtClean="0"/>
          </a:p>
          <a:p>
            <a:r>
              <a:rPr lang="pl-PL" sz="2400" dirty="0">
                <a:solidFill>
                  <a:schemeClr val="tx2">
                    <a:lumMod val="10000"/>
                  </a:schemeClr>
                </a:solidFill>
              </a:rPr>
              <a:t>Közutak hossza: 30 300 </a:t>
            </a:r>
            <a:r>
              <a:rPr lang="pl-PL" sz="2400" dirty="0" smtClean="0">
                <a:solidFill>
                  <a:schemeClr val="tx2">
                    <a:lumMod val="10000"/>
                  </a:schemeClr>
                </a:solidFill>
              </a:rPr>
              <a:t>km</a:t>
            </a:r>
          </a:p>
          <a:p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Vasútvonalak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hossza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: 968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km</a:t>
            </a:r>
            <a:endParaRPr lang="hu-HU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Repülőterek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száma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: 8</a:t>
            </a:r>
            <a:endParaRPr lang="hu-HU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933155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333"/>
            <a:ext cx="12192000" cy="647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52640" cy="4023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0" y="0"/>
            <a:ext cx="5364480" cy="4023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39077" y="0"/>
            <a:ext cx="3615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Suur Munamägi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03840" y="0"/>
            <a:ext cx="294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Hiiumaa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61452" y="4202446"/>
            <a:ext cx="2897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Saaremaa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08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Népesség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/>
              <a:t>Népesség</a:t>
            </a:r>
            <a:r>
              <a:rPr lang="en-US" sz="2400" dirty="0"/>
              <a:t> </a:t>
            </a:r>
            <a:r>
              <a:rPr lang="en-US" sz="2400" dirty="0" err="1"/>
              <a:t>összetétele</a:t>
            </a:r>
            <a:r>
              <a:rPr lang="en-US" sz="2400" dirty="0"/>
              <a:t>: </a:t>
            </a:r>
          </a:p>
          <a:p>
            <a:r>
              <a:rPr lang="en-US" sz="2400" dirty="0"/>
              <a:t>0-14 </a:t>
            </a:r>
            <a:r>
              <a:rPr lang="en-US" sz="2400" dirty="0" err="1"/>
              <a:t>év</a:t>
            </a:r>
            <a:r>
              <a:rPr lang="en-US" sz="2400" dirty="0"/>
              <a:t>: 15,5%</a:t>
            </a:r>
          </a:p>
          <a:p>
            <a:r>
              <a:rPr lang="en-US" sz="2400" dirty="0"/>
              <a:t>15-64 </a:t>
            </a:r>
            <a:r>
              <a:rPr lang="en-US" sz="2400" dirty="0" err="1"/>
              <a:t>év</a:t>
            </a:r>
            <a:r>
              <a:rPr lang="en-US" sz="2400" dirty="0"/>
              <a:t>: 67,7%</a:t>
            </a:r>
          </a:p>
          <a:p>
            <a:r>
              <a:rPr lang="en-US" sz="2400" dirty="0"/>
              <a:t>65 </a:t>
            </a:r>
            <a:r>
              <a:rPr lang="en-US" sz="2400" dirty="0" err="1"/>
              <a:t>év</a:t>
            </a:r>
            <a:r>
              <a:rPr lang="en-US" sz="2400" dirty="0"/>
              <a:t> </a:t>
            </a:r>
            <a:r>
              <a:rPr lang="en-US" sz="2400" dirty="0" err="1"/>
              <a:t>felett</a:t>
            </a:r>
            <a:r>
              <a:rPr lang="en-US" sz="2400" dirty="0"/>
              <a:t>: 16,8%</a:t>
            </a:r>
          </a:p>
          <a:p>
            <a:r>
              <a:rPr lang="en-US" sz="2400" dirty="0" err="1"/>
              <a:t>Születéskor</a:t>
            </a:r>
            <a:r>
              <a:rPr lang="en-US" sz="2400" dirty="0"/>
              <a:t> </a:t>
            </a:r>
            <a:r>
              <a:rPr lang="en-US" sz="2400" dirty="0" err="1"/>
              <a:t>várható</a:t>
            </a:r>
            <a:r>
              <a:rPr lang="en-US" sz="2400" dirty="0"/>
              <a:t> </a:t>
            </a:r>
            <a:r>
              <a:rPr lang="en-US" sz="2400" dirty="0" err="1"/>
              <a:t>élettartam</a:t>
            </a:r>
            <a:r>
              <a:rPr lang="en-US" sz="2400" dirty="0"/>
              <a:t>: 71,77 </a:t>
            </a:r>
            <a:r>
              <a:rPr lang="en-US" sz="2400" dirty="0" err="1"/>
              <a:t>év</a:t>
            </a:r>
            <a:r>
              <a:rPr lang="en-US" sz="2400" dirty="0"/>
              <a:t> (</a:t>
            </a:r>
            <a:r>
              <a:rPr lang="en-US" sz="2400" dirty="0" err="1"/>
              <a:t>nők</a:t>
            </a:r>
            <a:r>
              <a:rPr lang="en-US" sz="2400" dirty="0"/>
              <a:t>: 77,6 </a:t>
            </a:r>
            <a:r>
              <a:rPr lang="en-US" sz="2400" dirty="0" err="1"/>
              <a:t>év</a:t>
            </a:r>
            <a:r>
              <a:rPr lang="en-US" sz="2400" dirty="0"/>
              <a:t> </a:t>
            </a:r>
            <a:r>
              <a:rPr lang="en-US" sz="2400" dirty="0" err="1"/>
              <a:t>férfiak</a:t>
            </a:r>
            <a:r>
              <a:rPr lang="en-US" sz="2400" dirty="0"/>
              <a:t>: 66,28 </a:t>
            </a:r>
            <a:r>
              <a:rPr lang="en-US" sz="2400" dirty="0" err="1"/>
              <a:t>év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Születési</a:t>
            </a:r>
            <a:r>
              <a:rPr lang="en-US" sz="2400" dirty="0"/>
              <a:t> </a:t>
            </a:r>
            <a:r>
              <a:rPr lang="en-US" sz="2400" dirty="0" err="1"/>
              <a:t>arány</a:t>
            </a:r>
            <a:r>
              <a:rPr lang="en-US" sz="2400" dirty="0"/>
              <a:t>: 9,91 </a:t>
            </a:r>
            <a:r>
              <a:rPr lang="en-US" sz="2400" dirty="0" err="1"/>
              <a:t>születés</a:t>
            </a:r>
            <a:r>
              <a:rPr lang="en-US" sz="2400" dirty="0"/>
              <a:t>/1000 </a:t>
            </a:r>
            <a:r>
              <a:rPr lang="en-US" sz="2400" dirty="0" err="1"/>
              <a:t>fő</a:t>
            </a:r>
            <a:endParaRPr lang="en-US" sz="2400" dirty="0"/>
          </a:p>
          <a:p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Halálozási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arány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: 13,21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haláleset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/1000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fő</a:t>
            </a:r>
            <a:endParaRPr lang="hu-HU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A 2011-es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népszámlálás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szerint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68%-a (889 770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fő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)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észt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25%-a (321 000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fő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)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orosz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élt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az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országban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82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678071"/>
            <a:ext cx="9784080" cy="150876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Hagyományok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186831"/>
            <a:ext cx="9784080" cy="4206240"/>
          </a:xfrm>
        </p:spPr>
        <p:txBody>
          <a:bodyPr/>
          <a:lstStyle/>
          <a:p>
            <a:endParaRPr lang="en-US" b="1" dirty="0"/>
          </a:p>
          <a:p>
            <a:r>
              <a:rPr lang="hu-HU" dirty="0"/>
              <a:t>Február 24-e Függetlenség napja: </a:t>
            </a:r>
            <a:endParaRPr lang="hu-HU" dirty="0" smtClean="0"/>
          </a:p>
          <a:p>
            <a:r>
              <a:rPr lang="hu-HU" dirty="0" smtClean="0"/>
              <a:t>Észtország </a:t>
            </a:r>
            <a:r>
              <a:rPr lang="hu-HU" dirty="0"/>
              <a:t>legfontosabb fesztiváljai közül kettőt csak néhány évente rendeznek meg.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balti népi fesztivál egy héten át tart, a balti és más néphagyományokat őrző bemutatók teszik egyedivé</a:t>
            </a:r>
            <a:r>
              <a:rPr lang="hu-HU" dirty="0" smtClean="0"/>
              <a:t>.</a:t>
            </a:r>
          </a:p>
          <a:p>
            <a:r>
              <a:rPr lang="hu-H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hu-HU" dirty="0">
                <a:solidFill>
                  <a:schemeClr val="tx2">
                    <a:lumMod val="10000"/>
                  </a:schemeClr>
                </a:solidFill>
              </a:rPr>
              <a:t>Az észt dalfesztivál nagyon népszerű, szinte mindenki valamilyen módon részt vesz benne</a:t>
            </a:r>
            <a:r>
              <a:rPr lang="hu-HU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r>
              <a:rPr lang="hu-H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hu-HU" dirty="0">
                <a:solidFill>
                  <a:schemeClr val="tx2">
                    <a:lumMod val="10000"/>
                  </a:schemeClr>
                </a:solidFill>
              </a:rPr>
              <a:t>Nyáron sok rendezvényt szerveznek, például az észt kultúra ünnepét.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47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43" y="-1592008"/>
            <a:ext cx="12387943" cy="8841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018" y="-315106"/>
            <a:ext cx="357922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Táncosok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észt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népviseletben</a:t>
            </a:r>
            <a:endParaRPr lang="en-US" sz="2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95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632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16655" y="256040"/>
            <a:ext cx="9784080" cy="1508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chemeClr val="bg1"/>
                </a:solidFill>
              </a:rPr>
              <a:t>Toompea</a:t>
            </a:r>
            <a:r>
              <a:rPr lang="en-US" b="1" dirty="0" smtClean="0">
                <a:solidFill>
                  <a:schemeClr val="bg1"/>
                </a:solidFill>
              </a:rPr>
              <a:t> Castle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9313" y="40924"/>
            <a:ext cx="633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20–30 </a:t>
            </a:r>
            <a:r>
              <a:rPr lang="en-US" sz="2000" dirty="0" err="1">
                <a:solidFill>
                  <a:schemeClr val="bg1"/>
                </a:solidFill>
              </a:rPr>
              <a:t>méternyire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emelkedik</a:t>
            </a:r>
            <a:r>
              <a:rPr lang="en-US" sz="2000" dirty="0">
                <a:solidFill>
                  <a:schemeClr val="bg1"/>
                </a:solidFill>
              </a:rPr>
              <a:t> a </a:t>
            </a:r>
            <a:r>
              <a:rPr lang="en-US" sz="2000" dirty="0" err="1">
                <a:solidFill>
                  <a:schemeClr val="bg1"/>
                </a:solidFill>
              </a:rPr>
              <a:t>város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fölé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területe</a:t>
            </a:r>
            <a:r>
              <a:rPr lang="en-US" sz="2000" dirty="0">
                <a:solidFill>
                  <a:schemeClr val="bg1"/>
                </a:solidFill>
              </a:rPr>
              <a:t> kb. 400×250 </a:t>
            </a:r>
            <a:r>
              <a:rPr lang="en-US" sz="2000" dirty="0" err="1">
                <a:solidFill>
                  <a:schemeClr val="bg1"/>
                </a:solidFill>
              </a:rPr>
              <a:t>méter</a:t>
            </a:r>
            <a:r>
              <a:rPr lang="en-US" sz="2000" dirty="0">
                <a:solidFill>
                  <a:schemeClr val="bg1"/>
                </a:solidFill>
              </a:rPr>
              <a:t>. A </a:t>
            </a:r>
            <a:r>
              <a:rPr lang="en-US" sz="2000" dirty="0" err="1">
                <a:solidFill>
                  <a:schemeClr val="bg1"/>
                </a:solidFill>
              </a:rPr>
              <a:t>hagyomány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szerint</a:t>
            </a:r>
            <a:r>
              <a:rPr lang="en-US" sz="2000" dirty="0">
                <a:solidFill>
                  <a:schemeClr val="bg1"/>
                </a:solidFill>
              </a:rPr>
              <a:t> a </a:t>
            </a:r>
            <a:r>
              <a:rPr lang="en-US" sz="2000" dirty="0" err="1">
                <a:solidFill>
                  <a:schemeClr val="bg1"/>
                </a:solidFill>
              </a:rPr>
              <a:t>hegy</a:t>
            </a:r>
            <a:r>
              <a:rPr lang="en-US" sz="2000" dirty="0">
                <a:solidFill>
                  <a:schemeClr val="bg1"/>
                </a:solidFill>
              </a:rPr>
              <a:t> a </a:t>
            </a:r>
            <a:r>
              <a:rPr lang="en-US" sz="2000" dirty="0" err="1">
                <a:solidFill>
                  <a:schemeClr val="bg1"/>
                </a:solidFill>
              </a:rPr>
              <a:t>mitológiai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hős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Kalev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sírdombja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amelyet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gyászoló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felesége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emeltetett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Napjainkban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itt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található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az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észt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kormány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és</a:t>
            </a:r>
            <a:r>
              <a:rPr lang="en-US" sz="2000" dirty="0">
                <a:solidFill>
                  <a:schemeClr val="bg1"/>
                </a:solidFill>
              </a:rPr>
              <a:t> a </a:t>
            </a:r>
            <a:r>
              <a:rPr lang="en-US" sz="2000" dirty="0" err="1">
                <a:solidFill>
                  <a:schemeClr val="bg1"/>
                </a:solidFill>
              </a:rPr>
              <a:t>parlament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székhelye</a:t>
            </a:r>
            <a:r>
              <a:rPr lang="en-US" sz="2000" dirty="0">
                <a:solidFill>
                  <a:schemeClr val="bg1"/>
                </a:solidFill>
              </a:rPr>
              <a:t>. A </a:t>
            </a:r>
            <a:r>
              <a:rPr lang="en-US" sz="2000" dirty="0" err="1">
                <a:solidFill>
                  <a:schemeClr val="bg1"/>
                </a:solidFill>
              </a:rPr>
              <a:t>Toompea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az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észt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államiság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egyik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fontos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szimbóluma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48885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888" y="0"/>
            <a:ext cx="177457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39151"/>
            <a:ext cx="78075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Raekoja</a:t>
            </a:r>
            <a:r>
              <a:rPr lang="en-US" sz="4000" b="1" dirty="0">
                <a:solidFill>
                  <a:schemeClr val="bg1"/>
                </a:solidFill>
              </a:rPr>
              <a:t> plats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49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430</TotalTime>
  <Words>226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Corbel</vt:lpstr>
      <vt:lpstr>Wingdings</vt:lpstr>
      <vt:lpstr>Banded</vt:lpstr>
      <vt:lpstr>Észtország</vt:lpstr>
      <vt:lpstr>PowerPoint Presentation</vt:lpstr>
      <vt:lpstr>DOMBORZATA </vt:lpstr>
      <vt:lpstr>PowerPoint Presentation</vt:lpstr>
      <vt:lpstr>Népesség</vt:lpstr>
      <vt:lpstr>Hagyományok </vt:lpstr>
      <vt:lpstr>PowerPoint Presentation</vt:lpstr>
      <vt:lpstr>PowerPoint Presentation</vt:lpstr>
      <vt:lpstr>PowerPoint Presentation</vt:lpstr>
      <vt:lpstr>PowerPoint Presentation</vt:lpstr>
      <vt:lpstr>Köszönések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Észtország</dc:title>
  <dc:creator>Uhelszki Norbert</dc:creator>
  <cp:lastModifiedBy>Uhelszki Norbert</cp:lastModifiedBy>
  <cp:revision>18</cp:revision>
  <dcterms:created xsi:type="dcterms:W3CDTF">2018-10-29T14:13:56Z</dcterms:created>
  <dcterms:modified xsi:type="dcterms:W3CDTF">2018-11-01T09:18:53Z</dcterms:modified>
</cp:coreProperties>
</file>